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0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DC81-5E99-4D43-8790-79E758763E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22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DBD2C-298A-1B4B-BE27-7B54CEBD4D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78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F6FD-6754-7947-9419-C01DB70F1C60}" type="datetimeFigureOut">
              <a:rPr lang="nl-NL" smtClean="0"/>
              <a:t>30-09-16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2B59-6B41-5447-BE8E-709350AD5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static.digischool.nl/mu/leerlingen/geschiedenis/middeleeuwen/instrumenten.htm" TargetMode="External"/><Relationship Id="rId5" Type="http://schemas.openxmlformats.org/officeDocument/2006/relationships/hyperlink" Target="https://www.youtube.com/watch?t=81&amp;v=AO6Hsf3xeu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heureka-leipzig.de/Veste/Vaganten/a_MG.gif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kqud-5vgU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kK4-IELE8i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funprox.com/images/bosch.jpg" TargetMode="Externa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6UxtRLC7rsM&amp;feature=related" TargetMode="Externa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Muziek </a:t>
            </a:r>
            <a:r>
              <a:rPr lang="nl-NL" b="1" u="sng" dirty="0" smtClean="0">
                <a:latin typeface="Arial"/>
                <a:cs typeface="Arial"/>
              </a:rPr>
              <a:t>buiten</a:t>
            </a:r>
            <a:r>
              <a:rPr lang="nl-NL" dirty="0" smtClean="0">
                <a:latin typeface="Arial"/>
                <a:cs typeface="Arial"/>
              </a:rPr>
              <a:t> de kerk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Wereldlijke muziek in de middeleeuwen</a:t>
            </a:r>
            <a:endParaRPr lang="nl-NL" dirty="0">
              <a:latin typeface="Arial"/>
              <a:cs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371600" y="1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7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067" r="-35067"/>
          <a:stretch>
            <a:fillRect/>
          </a:stretch>
        </p:blipFill>
        <p:spPr>
          <a:xfrm>
            <a:off x="-756356" y="365832"/>
            <a:ext cx="4854561" cy="305558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274638"/>
            <a:ext cx="3333044" cy="4922253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241778" y="51968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4"/>
              </a:rPr>
              <a:t>http://static.digischool.nl/mu/leerlingen/geschiedenis/middeleeuwen/</a:t>
            </a:r>
            <a:r>
              <a:rPr lang="nl-NL" dirty="0" smtClean="0">
                <a:hlinkClick r:id="rId4"/>
              </a:rPr>
              <a:t>instrumenten.htm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211645" y="3105835"/>
            <a:ext cx="311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>
              <a:hlinkClick r:id="rId5"/>
            </a:endParaRPr>
          </a:p>
          <a:p>
            <a:endParaRPr lang="nl-NL" dirty="0">
              <a:hlinkClick r:id="rId5"/>
            </a:endParaRPr>
          </a:p>
          <a:p>
            <a:r>
              <a:rPr lang="nl-NL" dirty="0" smtClean="0">
                <a:hlinkClick r:id="rId5"/>
              </a:rPr>
              <a:t>https</a:t>
            </a:r>
            <a:r>
              <a:rPr lang="nl-NL" dirty="0">
                <a:hlinkClick r:id="rId5"/>
              </a:rPr>
              <a:t>://www.youtube.com/watch?t=81&amp;v=</a:t>
            </a:r>
            <a:r>
              <a:rPr lang="nl-NL" dirty="0" smtClean="0">
                <a:hlinkClick r:id="rId5"/>
              </a:rPr>
              <a:t>AO6Hsf3xeuM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244266" y="310583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Portatief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464274" y="1635721"/>
            <a:ext cx="77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Vedel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291609" y="1232972"/>
            <a:ext cx="11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Psalterium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480644" y="1662736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Luit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9985767" y="50803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869325" y="4583163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Zink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5464274" y="47339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Doedelzak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5598188" y="4213831"/>
            <a:ext cx="102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Schalmei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6984265" y="4445312"/>
            <a:ext cx="103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Trommel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17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588" r="-39588"/>
          <a:stretch>
            <a:fillRect/>
          </a:stretch>
        </p:blipFill>
        <p:spPr>
          <a:xfrm>
            <a:off x="-1083733" y="1"/>
            <a:ext cx="5198534" cy="35052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1"/>
            <a:ext cx="2912532" cy="15557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532" y="1"/>
            <a:ext cx="2341033" cy="21589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565" y="-50798"/>
            <a:ext cx="2273299" cy="39497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532" y="2159000"/>
            <a:ext cx="1540933" cy="283633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5733" y="2175934"/>
            <a:ext cx="1452033" cy="28321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4762" y="2774950"/>
            <a:ext cx="1968502" cy="2286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30" y="4809067"/>
            <a:ext cx="1917703" cy="149436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864" y="1"/>
            <a:ext cx="1676400" cy="27305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069" y="3996266"/>
            <a:ext cx="1718733" cy="212936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33" y="5060950"/>
            <a:ext cx="2455334" cy="122766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469" y="4298950"/>
            <a:ext cx="1498600" cy="19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Wat voor een soort muziek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4400" dirty="0" smtClean="0"/>
          </a:p>
          <a:p>
            <a:r>
              <a:rPr lang="nl-NL" sz="4400" dirty="0" smtClean="0">
                <a:latin typeface="Arial"/>
                <a:cs typeface="Arial"/>
              </a:rPr>
              <a:t>Volksliederen</a:t>
            </a:r>
          </a:p>
          <a:p>
            <a:r>
              <a:rPr lang="nl-NL" sz="4400" dirty="0" smtClean="0">
                <a:latin typeface="Arial"/>
                <a:cs typeface="Arial"/>
              </a:rPr>
              <a:t>Kunstliederen</a:t>
            </a:r>
          </a:p>
          <a:p>
            <a:r>
              <a:rPr lang="nl-NL" sz="4400" dirty="0" smtClean="0">
                <a:latin typeface="Arial"/>
                <a:cs typeface="Arial"/>
              </a:rPr>
              <a:t>Instrumentale muziek</a:t>
            </a:r>
            <a:endParaRPr lang="nl-NL" sz="4400" dirty="0">
              <a:latin typeface="Arial"/>
              <a:cs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840972"/>
            <a:ext cx="2997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b="1" dirty="0" smtClean="0">
                <a:latin typeface="Arial"/>
                <a:ea typeface="ＭＳ Ｐゴシック" charset="0"/>
                <a:cs typeface="Arial"/>
              </a:rPr>
              <a:t>Volksliederen</a:t>
            </a:r>
            <a:endParaRPr lang="nl-NL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495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nl-NL" sz="2800" u="sng" dirty="0">
                <a:latin typeface="Arial"/>
                <a:ea typeface="ＭＳ Ｐゴシック" charset="0"/>
                <a:cs typeface="Arial"/>
              </a:rPr>
              <a:t>Volksliederen</a:t>
            </a:r>
            <a:r>
              <a:rPr lang="nl-NL" sz="2800" dirty="0">
                <a:latin typeface="Arial"/>
                <a:ea typeface="ＭＳ Ｐゴシック" charset="0"/>
                <a:cs typeface="Arial"/>
              </a:rPr>
              <a:t>: S</a:t>
            </a:r>
            <a:r>
              <a:rPr lang="nl-NL" sz="2800" dirty="0" smtClean="0">
                <a:latin typeface="Arial"/>
                <a:ea typeface="ＭＳ Ｐゴシック" charset="0"/>
                <a:cs typeface="Arial"/>
              </a:rPr>
              <a:t>traatmuzikanten/speellieden/</a:t>
            </a:r>
            <a:r>
              <a:rPr lang="nl-NL" sz="2800" dirty="0" smtClean="0">
                <a:latin typeface="Arial"/>
                <a:ea typeface="ＭＳ Ｐゴシック" charset="0"/>
                <a:cs typeface="Arial"/>
              </a:rPr>
              <a:t>vaganten/minstrelen</a:t>
            </a:r>
            <a:endParaRPr lang="nl-NL" sz="2800" dirty="0" smtClean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endParaRPr lang="nl-NL" sz="28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nl-NL" sz="2800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nl-NL" sz="2000" i="1" dirty="0">
                <a:latin typeface="Arial"/>
                <a:ea typeface="ＭＳ Ｐゴシック" charset="0"/>
                <a:cs typeface="Arial"/>
              </a:rPr>
              <a:t>- door </a:t>
            </a:r>
            <a:r>
              <a:rPr lang="ja-JP" altLang="nl-NL" sz="2000" i="1" dirty="0">
                <a:latin typeface="Arial"/>
                <a:ea typeface="ＭＳ Ｐゴシック" charset="0"/>
                <a:cs typeface="Arial"/>
              </a:rPr>
              <a:t>“</a:t>
            </a:r>
            <a:r>
              <a:rPr lang="nl-NL" sz="2000" i="1" dirty="0">
                <a:latin typeface="Arial"/>
                <a:ea typeface="ＭＳ Ｐゴシック" charset="0"/>
                <a:cs typeface="Arial"/>
              </a:rPr>
              <a:t>iedereen</a:t>
            </a:r>
            <a:r>
              <a:rPr lang="ja-JP" altLang="nl-NL" sz="2000" i="1" dirty="0">
                <a:latin typeface="Arial"/>
                <a:ea typeface="ＭＳ Ｐゴシック" charset="0"/>
                <a:cs typeface="Arial"/>
              </a:rPr>
              <a:t>”</a:t>
            </a:r>
            <a:r>
              <a:rPr lang="nl-NL" sz="2000" i="1" dirty="0">
                <a:latin typeface="Arial"/>
                <a:ea typeface="ＭＳ Ｐゴシック" charset="0"/>
                <a:cs typeface="Arial"/>
              </a:rPr>
              <a:t> te zingen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nl-NL" sz="2000" i="1" dirty="0">
                <a:latin typeface="Arial"/>
                <a:ea typeface="ＭＳ Ｐゴシック" charset="0"/>
                <a:cs typeface="Arial"/>
              </a:rPr>
              <a:t>	- makers anoniem, mondeling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nl-NL" sz="2000" i="1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nl-NL" sz="2000" i="1" dirty="0" smtClean="0">
                <a:latin typeface="Arial"/>
                <a:ea typeface="ＭＳ Ｐゴシック" charset="0"/>
                <a:cs typeface="Arial"/>
              </a:rPr>
              <a:t>overgeleverd. Kunnen geen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nl-NL" sz="2000" i="1" dirty="0" smtClean="0">
                <a:latin typeface="Arial"/>
                <a:ea typeface="ＭＳ Ｐゴシック" charset="0"/>
                <a:cs typeface="Arial"/>
              </a:rPr>
              <a:t>	noten lezen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nl-NL" sz="2000" i="1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nl-NL" sz="2000" i="1" dirty="0" smtClean="0">
                <a:latin typeface="Arial"/>
                <a:ea typeface="ＭＳ Ｐゴシック" charset="0"/>
                <a:cs typeface="Arial"/>
              </a:rPr>
              <a:t>- trekken rond</a:t>
            </a:r>
            <a:endParaRPr lang="nl-NL" sz="2000" i="1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nl-NL" sz="2000" i="1" dirty="0">
                <a:latin typeface="Arial"/>
                <a:ea typeface="ＭＳ Ｐゴシック" charset="0"/>
                <a:cs typeface="Arial"/>
              </a:rPr>
              <a:t>	- liefde, drinkliederen, strijdliederen,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nl-NL" sz="2000" i="1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nl-NL" sz="2000" i="1" dirty="0" smtClean="0">
                <a:latin typeface="Arial"/>
                <a:ea typeface="ＭＳ Ｐゴシック" charset="0"/>
                <a:cs typeface="Arial"/>
              </a:rPr>
              <a:t>ballades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nl-NL" sz="2000" i="1" dirty="0">
                <a:latin typeface="Arial"/>
                <a:ea typeface="ＭＳ Ｐゴシック" charset="0"/>
                <a:cs typeface="Arial"/>
              </a:rPr>
              <a:t>	</a:t>
            </a:r>
          </a:p>
          <a:p>
            <a:pPr eaLnBrk="1" hangingPunct="1">
              <a:buFont typeface="Wingdings" charset="0"/>
              <a:buNone/>
              <a:defRPr/>
            </a:pPr>
            <a:endParaRPr lang="nl-NL" sz="2000" i="1" u="sng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888" y="2653946"/>
            <a:ext cx="3239911" cy="3837165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10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Vaganten: de dolende schare uit de Middeleeuwen</a:t>
            </a:r>
          </a:p>
        </p:txBody>
      </p:sp>
      <p:pic>
        <p:nvPicPr>
          <p:cNvPr id="47106" name="Picture 3" descr="a_M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913" y="1600200"/>
            <a:ext cx="3300412" cy="4495800"/>
          </a:xfrm>
        </p:spPr>
      </p:pic>
      <p:sp>
        <p:nvSpPr>
          <p:cNvPr id="91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Straatartiesten uit de Middeleeuwen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Speellieden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Acrobaten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Koorddansers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 smtClean="0">
                <a:latin typeface="Tahoma" charset="0"/>
                <a:ea typeface="ＭＳ Ｐゴシック" charset="0"/>
                <a:cs typeface="ＭＳ Ｐゴシック" charset="0"/>
              </a:rPr>
              <a:t>Wonderdokters</a:t>
            </a:r>
            <a:endParaRPr lang="nl-NL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Toneelspelers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Berentemmers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>
                <a:latin typeface="Tahoma" charset="0"/>
                <a:ea typeface="ＭＳ Ｐゴシック" charset="0"/>
                <a:cs typeface="ＭＳ Ｐゴシック" charset="0"/>
              </a:rPr>
              <a:t>Goochelaars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dirty="0" smtClean="0">
                <a:latin typeface="Tahoma" charset="0"/>
                <a:ea typeface="ＭＳ Ｐゴシック" charset="0"/>
                <a:cs typeface="ＭＳ Ｐゴシック" charset="0"/>
              </a:rPr>
              <a:t>Zakkenrollers</a:t>
            </a:r>
            <a:endParaRPr lang="nl-NL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nl-NL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8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3600">
                <a:latin typeface="Tahoma" charset="0"/>
                <a:ea typeface="ＭＳ Ｐゴシック" charset="0"/>
                <a:cs typeface="ＭＳ Ｐゴシック" charset="0"/>
              </a:rPr>
              <a:t>Gezocht om hun kunst en hun wandaden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990600"/>
            <a:ext cx="3810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>
                <a:latin typeface="Tahoma" charset="0"/>
                <a:ea typeface="ＭＳ Ｐゴシック" charset="0"/>
                <a:cs typeface="ＭＳ Ｐゴシック" charset="0"/>
              </a:rPr>
              <a:t>Lage sociale status, zonder huis of haard</a:t>
            </a:r>
          </a:p>
          <a:p>
            <a:pPr eaLnBrk="1" hangingPunct="1">
              <a:defRPr/>
            </a:pPr>
            <a:r>
              <a:rPr lang="nl-NL" sz="2800">
                <a:latin typeface="Tahoma" charset="0"/>
                <a:ea typeface="ＭＳ Ｐゴシック" charset="0"/>
                <a:cs typeface="ＭＳ Ｐゴシック" charset="0"/>
              </a:rPr>
              <a:t>Vaak vrolijke lieden</a:t>
            </a:r>
          </a:p>
          <a:p>
            <a:pPr eaLnBrk="1" hangingPunct="1">
              <a:defRPr/>
            </a:pPr>
            <a:r>
              <a:rPr lang="nl-NL" sz="2800">
                <a:latin typeface="Tahoma" charset="0"/>
                <a:ea typeface="ＭＳ Ｐゴシック" charset="0"/>
                <a:cs typeface="ＭＳ Ｐゴシック" charset="0"/>
              </a:rPr>
              <a:t>Arbeidsschuwe outcast</a:t>
            </a:r>
          </a:p>
          <a:p>
            <a:pPr eaLnBrk="1" hangingPunct="1">
              <a:defRPr/>
            </a:pPr>
            <a:r>
              <a:rPr lang="ja-JP" altLang="nl-NL" sz="280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nl-NL" sz="2800">
                <a:latin typeface="Tahoma" charset="0"/>
                <a:ea typeface="ＭＳ Ｐゴシック" charset="0"/>
                <a:cs typeface="ＭＳ Ｐゴシック" charset="0"/>
              </a:rPr>
              <a:t>Artiestenvolk deugt niet</a:t>
            </a:r>
            <a:r>
              <a:rPr lang="ja-JP" altLang="nl-NL" sz="280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endParaRPr lang="nl-NL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nl-NL" sz="2800">
                <a:latin typeface="Tahoma" charset="0"/>
                <a:ea typeface="ＭＳ Ｐゴシック" charset="0"/>
                <a:cs typeface="ＭＳ Ｐゴシック" charset="0"/>
              </a:rPr>
              <a:t>Graag geziene gast op kermissen, jaarmarkten  en andere feesten</a:t>
            </a:r>
          </a:p>
          <a:p>
            <a:pPr eaLnBrk="1" hangingPunct="1">
              <a:buFont typeface="Wingdings" charset="0"/>
              <a:buNone/>
              <a:defRPr/>
            </a:pPr>
            <a:endParaRPr lang="nl-NL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28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Tijdelijke aanduiding voor illustratie 1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7" b="2477"/>
          <a:stretch>
            <a:fillRect/>
          </a:stretch>
        </p:blipFill>
        <p:spPr>
          <a:xfrm>
            <a:off x="457200" y="1109663"/>
            <a:ext cx="4033838" cy="2414588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-604838" y="11096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24251"/>
            <a:ext cx="4033838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z="3200" dirty="0">
                <a:latin typeface="Tahoma" charset="0"/>
                <a:ea typeface="ＭＳ Ｐゴシック" charset="0"/>
                <a:cs typeface="ＭＳ Ｐゴシック" charset="0"/>
              </a:rPr>
              <a:t>De </a:t>
            </a:r>
            <a:r>
              <a:rPr lang="nl-NL" sz="3200" dirty="0" smtClean="0">
                <a:latin typeface="Tahoma" charset="0"/>
                <a:ea typeface="ＭＳ Ｐゴシック" charset="0"/>
                <a:cs typeface="ＭＳ Ｐゴシック" charset="0"/>
              </a:rPr>
              <a:t>volksmuziek </a:t>
            </a:r>
            <a:r>
              <a:rPr lang="nl-NL" sz="3200" dirty="0">
                <a:latin typeface="Tahoma" charset="0"/>
                <a:ea typeface="ＭＳ Ｐゴシック" charset="0"/>
                <a:cs typeface="ＭＳ Ｐゴシック" charset="0"/>
              </a:rPr>
              <a:t>van de speellieden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838200"/>
            <a:ext cx="7696200" cy="189441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Tekst en muziek </a:t>
            </a:r>
            <a:r>
              <a:rPr lang="nl-NL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niet</a:t>
            </a:r>
            <a:r>
              <a:rPr lang="nl-NL" sz="2800" dirty="0" smtClean="0">
                <a:latin typeface="Tahoma" charset="0"/>
                <a:ea typeface="ＭＳ Ｐゴシック" charset="0"/>
                <a:cs typeface="ＭＳ Ｐゴシック" charset="0"/>
              </a:rPr>
              <a:t> opgeschreven</a:t>
            </a:r>
          </a:p>
          <a:p>
            <a:pPr eaLnBrk="1" hangingPunct="1">
              <a:defRPr/>
            </a:pPr>
            <a:r>
              <a:rPr lang="nl-NL" sz="2800" dirty="0" smtClean="0">
                <a:latin typeface="Tahoma" charset="0"/>
                <a:ea typeface="ＭＳ Ｐゴシック" charset="0"/>
                <a:cs typeface="ＭＳ Ｐゴシック" charset="0"/>
              </a:rPr>
              <a:t>Vaak bekende volkswijsjes - eenstemmig</a:t>
            </a:r>
            <a:endParaRPr lang="nl-NL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Veel </a:t>
            </a:r>
            <a:r>
              <a:rPr lang="nl-NL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improvisatie</a:t>
            </a:r>
          </a:p>
          <a:p>
            <a:pPr eaLnBrk="1" hangingPunct="1">
              <a:defRPr/>
            </a:pPr>
            <a:r>
              <a:rPr lang="nl-NL" sz="2800" dirty="0" smtClean="0">
                <a:latin typeface="Tahoma" charset="0"/>
                <a:ea typeface="ＭＳ Ｐゴシック" charset="0"/>
                <a:cs typeface="ＭＳ Ｐゴシック" charset="0"/>
              </a:rPr>
              <a:t>Veel</a:t>
            </a:r>
            <a:r>
              <a:rPr lang="nl-NL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 herhaling</a:t>
            </a:r>
            <a:endParaRPr lang="nl-NL" sz="2800" b="1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sz="2800" b="1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sz="28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Rectangle 4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685800" y="3657600"/>
            <a:ext cx="7848600" cy="25146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pic>
        <p:nvPicPr>
          <p:cNvPr id="49156" name="Picture 5" descr="Tanz unter freiem Himm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0516"/>
            <a:ext cx="8610600" cy="358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99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Doedelzak en draailier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267200" cy="5257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Beide zijn instrumenten die klanken laten horen zonder onderbreking</a:t>
            </a:r>
          </a:p>
          <a:p>
            <a:pPr eaLnBrk="1" hangingPunct="1">
              <a:defRPr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Over deze tonen heen wordt de melodie gespeeld of gezongen</a:t>
            </a:r>
          </a:p>
          <a:p>
            <a:pPr eaLnBrk="1" hangingPunct="1">
              <a:defRPr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Door de opkomst van de luit zonk de draailier en doedelzak af naar de categorie: </a:t>
            </a:r>
            <a:r>
              <a:rPr lang="ja-JP" altLang="nl-NL" sz="28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geminachte instrumenten</a:t>
            </a:r>
            <a:r>
              <a:rPr lang="ja-JP" altLang="nl-NL" sz="2800" dirty="0" smtClean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endParaRPr lang="nl-NL" altLang="ja-JP" sz="28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https://www.youtube.com/watch?v=kK4-</a:t>
            </a:r>
            <a:r>
              <a:rPr lang="nl-NL" sz="2800" dirty="0" smtClean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IELE8ig</a:t>
            </a:r>
            <a:endParaRPr lang="nl-NL" sz="28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nl-NL" sz="2200" dirty="0" smtClean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https</a:t>
            </a:r>
            <a:r>
              <a:rPr lang="nl-NL" sz="2200" dirty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://www.youtube.com/watch?v=-ekqud-</a:t>
            </a:r>
            <a:r>
              <a:rPr lang="nl-NL" sz="2200" dirty="0" smtClean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5vgU</a:t>
            </a:r>
            <a:endParaRPr lang="nl-NL" sz="22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nl-NL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179" name="Group 4"/>
          <p:cNvGrpSpPr>
            <a:grpSpLocks/>
          </p:cNvGrpSpPr>
          <p:nvPr/>
        </p:nvGrpSpPr>
        <p:grpSpPr bwMode="auto">
          <a:xfrm>
            <a:off x="1417638" y="2549525"/>
            <a:ext cx="6308725" cy="1738313"/>
            <a:chOff x="0" y="0"/>
            <a:chExt cx="3974" cy="1095"/>
          </a:xfrm>
        </p:grpSpPr>
        <p:sp>
          <p:nvSpPr>
            <p:cNvPr id="5018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974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18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974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nl-NL" sz="900">
                  <a:solidFill>
                    <a:srgbClr val="333366"/>
                  </a:solidFill>
                  <a:latin typeface="Verdana" charset="0"/>
                </a:rPr>
                <a:t>  </a:t>
              </a:r>
              <a:r>
                <a:rPr lang="nl-NL" sz="10800">
                  <a:solidFill>
                    <a:srgbClr val="333366"/>
                  </a:solidFill>
                  <a:latin typeface="Verdana" charset="0"/>
                </a:rPr>
                <a:t> </a:t>
              </a:r>
              <a:r>
                <a:rPr lang="nl-NL" sz="900">
                  <a:solidFill>
                    <a:srgbClr val="333366"/>
                  </a:solidFill>
                  <a:latin typeface="Verdana" charset="0"/>
                </a:rPr>
                <a:t>                                          </a:t>
              </a:r>
            </a:p>
          </p:txBody>
        </p:sp>
      </p:grpSp>
      <p:pic>
        <p:nvPicPr>
          <p:cNvPr id="50180" name="Picture 7" descr="sior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1" name="Group 8"/>
          <p:cNvGrpSpPr>
            <a:grpSpLocks/>
          </p:cNvGrpSpPr>
          <p:nvPr/>
        </p:nvGrpSpPr>
        <p:grpSpPr bwMode="auto">
          <a:xfrm>
            <a:off x="304800" y="3962400"/>
            <a:ext cx="7421563" cy="2438400"/>
            <a:chOff x="0" y="0"/>
            <a:chExt cx="3974" cy="1095"/>
          </a:xfrm>
        </p:grpSpPr>
        <p:sp>
          <p:nvSpPr>
            <p:cNvPr id="5018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974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18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3974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nl-NL" sz="900">
                  <a:solidFill>
                    <a:srgbClr val="333366"/>
                  </a:solidFill>
                  <a:latin typeface="Verdana" charset="0"/>
                </a:rPr>
                <a:t>  </a:t>
              </a:r>
              <a:r>
                <a:rPr lang="nl-NL" sz="10800">
                  <a:solidFill>
                    <a:srgbClr val="333366"/>
                  </a:solidFill>
                  <a:latin typeface="Verdana" charset="0"/>
                </a:rPr>
                <a:t> </a:t>
              </a:r>
              <a:r>
                <a:rPr lang="nl-NL" sz="900">
                  <a:solidFill>
                    <a:srgbClr val="333366"/>
                  </a:solidFill>
                  <a:latin typeface="Verdana" charset="0"/>
                </a:rPr>
                <a:t>                                          </a:t>
              </a:r>
            </a:p>
          </p:txBody>
        </p:sp>
      </p:grpSp>
      <p:pic>
        <p:nvPicPr>
          <p:cNvPr id="50182" name="Picture 11" descr="fran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3" name="Group 12"/>
          <p:cNvGrpSpPr>
            <a:grpSpLocks/>
          </p:cNvGrpSpPr>
          <p:nvPr/>
        </p:nvGrpSpPr>
        <p:grpSpPr bwMode="auto">
          <a:xfrm>
            <a:off x="-2362200" y="2590800"/>
            <a:ext cx="6308725" cy="1738313"/>
            <a:chOff x="0" y="0"/>
            <a:chExt cx="3974" cy="1095"/>
          </a:xfrm>
        </p:grpSpPr>
        <p:sp>
          <p:nvSpPr>
            <p:cNvPr id="5018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3974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18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3974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nl-NL" sz="900">
                  <a:solidFill>
                    <a:srgbClr val="333366"/>
                  </a:solidFill>
                  <a:latin typeface="Verdana" charset="0"/>
                </a:rPr>
                <a:t>  </a:t>
              </a:r>
              <a:r>
                <a:rPr lang="nl-NL" sz="10800">
                  <a:solidFill>
                    <a:srgbClr val="333366"/>
                  </a:solidFill>
                  <a:latin typeface="Verdana" charset="0"/>
                </a:rPr>
                <a:t> </a:t>
              </a:r>
              <a:r>
                <a:rPr lang="nl-NL" sz="900">
                  <a:solidFill>
                    <a:srgbClr val="333366"/>
                  </a:solidFill>
                  <a:latin typeface="Verdana" charset="0"/>
                </a:rPr>
                <a:t>                                         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15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Echte afwijzing?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l-NL" sz="2800">
                <a:latin typeface="Tahoma" charset="0"/>
                <a:ea typeface="ＭＳ Ｐゴシック" charset="0"/>
                <a:cs typeface="ＭＳ Ｐゴシック" charset="0"/>
              </a:rPr>
              <a:t>Geestelijken lieten zich graag vermaken door kunstenmakers en speellieden, ondanks herhaalde en veelvuldige verboden en veroordelingen.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>
                <a:latin typeface="Tahoma" charset="0"/>
                <a:ea typeface="ＭＳ Ｐゴシック" charset="0"/>
                <a:cs typeface="ＭＳ Ｐゴシック" charset="0"/>
              </a:rPr>
              <a:t>Duivel wordt vaak afgebeeld met instrumenten van speellieden; hier bij de  draailier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sz="28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3" name="Picture 4" descr="bosch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4267200" cy="4953000"/>
          </a:xfrm>
        </p:spPr>
      </p:pic>
    </p:spTree>
    <p:extLst>
      <p:ext uri="{BB962C8B-B14F-4D97-AF65-F5344CB8AC3E}">
        <p14:creationId xmlns:p14="http://schemas.microsoft.com/office/powerpoint/2010/main" val="281293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>
                <a:latin typeface="Tahoma" charset="0"/>
                <a:ea typeface="ＭＳ Ｐゴシック" charset="0"/>
                <a:cs typeface="ＭＳ Ｐゴシック" charset="0"/>
              </a:rPr>
              <a:t>Instrumentale muziek</a:t>
            </a:r>
            <a:endParaRPr lang="nl-NL" b="1" i="1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Instrumenten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1" u="sng" dirty="0" err="1">
                <a:latin typeface="Tahoma" charset="0"/>
                <a:ea typeface="ＭＳ Ｐゴシック" charset="0"/>
                <a:cs typeface="ＭＳ Ｐゴシック" charset="0"/>
              </a:rPr>
              <a:t>ondergeschik</a:t>
            </a:r>
            <a:r>
              <a:rPr lang="en-US" sz="1800" b="1" dirty="0" err="1"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aan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Componisten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schreven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geen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instrumentale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muziek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uitvoerenden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bepaalden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zelf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hoe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alles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werd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uitgevoerd</a:t>
            </a:r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 smtClean="0">
                <a:latin typeface="Tahoma" charset="0"/>
                <a:ea typeface="ＭＳ Ｐゴシック" charset="0"/>
                <a:cs typeface="ＭＳ Ｐゴシック" charset="0"/>
              </a:rPr>
              <a:t>Instrumentale</a:t>
            </a:r>
            <a:r>
              <a:rPr lang="en-US" sz="18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Tahoma" charset="0"/>
                <a:ea typeface="ＭＳ Ｐゴシック" charset="0"/>
                <a:cs typeface="ＭＳ Ｐゴシック" charset="0"/>
              </a:rPr>
              <a:t>muziek</a:t>
            </a:r>
            <a:r>
              <a:rPr lang="en-US" sz="1800" dirty="0" smtClean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800" dirty="0" err="1" smtClean="0">
                <a:latin typeface="Tahoma" charset="0"/>
                <a:ea typeface="ＭＳ Ｐゴシック" charset="0"/>
                <a:cs typeface="ＭＳ Ｐゴシック" charset="0"/>
              </a:rPr>
              <a:t>Altijd</a:t>
            </a:r>
            <a:r>
              <a:rPr lang="en-US" sz="18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te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Tahoma" charset="0"/>
                <a:ea typeface="ＭＳ Ｐゴシック" charset="0"/>
                <a:cs typeface="ＭＳ Ｐゴシック" charset="0"/>
              </a:rPr>
              <a:t>maken</a:t>
            </a:r>
            <a:r>
              <a:rPr lang="en-US" sz="1800" dirty="0">
                <a:latin typeface="Tahoma" charset="0"/>
                <a:ea typeface="ＭＳ Ｐゴシック" charset="0"/>
                <a:cs typeface="ＭＳ Ｐゴシック" charset="0"/>
              </a:rPr>
              <a:t> met </a:t>
            </a:r>
            <a:r>
              <a:rPr lang="en-US" sz="1800" b="1" dirty="0" err="1">
                <a:latin typeface="Tahoma" charset="0"/>
                <a:ea typeface="ＭＳ Ｐゴシック" charset="0"/>
                <a:cs typeface="ＭＳ Ｐゴシック" charset="0"/>
              </a:rPr>
              <a:t>zang</a:t>
            </a:r>
            <a:r>
              <a:rPr lang="en-US" sz="1800" b="1" dirty="0">
                <a:latin typeface="Tahoma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800" b="1" dirty="0" err="1" smtClean="0">
                <a:latin typeface="Tahoma" charset="0"/>
                <a:ea typeface="ＭＳ Ｐゴシック" charset="0"/>
                <a:cs typeface="ＭＳ Ｐゴシック" charset="0"/>
              </a:rPr>
              <a:t>dans</a:t>
            </a:r>
            <a:endParaRPr lang="en-US" sz="1800" b="1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l-NL" sz="1400" dirty="0">
                <a:latin typeface="Tahoma" charset="0"/>
                <a:ea typeface="ＭＳ Ｐゴシック" charset="0"/>
                <a:cs typeface="ＭＳ Ｐゴシック" charset="0"/>
              </a:rPr>
              <a:t>De "</a:t>
            </a:r>
            <a:r>
              <a:rPr lang="nl-NL" sz="1400" u="sng" dirty="0">
                <a:latin typeface="Tahoma" charset="0"/>
                <a:ea typeface="ＭＳ Ｐゴシック" charset="0"/>
                <a:cs typeface="ＭＳ Ｐゴシック" charset="0"/>
              </a:rPr>
              <a:t>zachte  instrumenten</a:t>
            </a:r>
            <a:r>
              <a:rPr lang="nl-NL" sz="1400" dirty="0">
                <a:latin typeface="Tahoma" charset="0"/>
                <a:ea typeface="ＭＳ Ｐゴシック" charset="0"/>
                <a:cs typeface="ＭＳ Ｐゴシック" charset="0"/>
              </a:rPr>
              <a:t>" waren: </a:t>
            </a:r>
            <a:br>
              <a:rPr lang="nl-NL" sz="14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nl-NL" sz="1400" dirty="0">
                <a:latin typeface="Tahoma" charset="0"/>
                <a:ea typeface="ＭＳ Ｐゴシック" charset="0"/>
                <a:cs typeface="ＭＳ Ｐゴシック" charset="0"/>
              </a:rPr>
              <a:t>de harp, vedel, de luit, het portatief, de dwarsfluit en de blokfluit.</a:t>
            </a:r>
          </a:p>
          <a:p>
            <a:pPr eaLnBrk="1" hangingPunct="1">
              <a:lnSpc>
                <a:spcPct val="80000"/>
              </a:lnSpc>
              <a:defRPr/>
            </a:pPr>
            <a:endParaRPr lang="nl-NL" sz="1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l-NL" sz="1400" dirty="0">
                <a:latin typeface="Tahoma" charset="0"/>
                <a:ea typeface="ＭＳ Ｐゴシック" charset="0"/>
                <a:cs typeface="ＭＳ Ｐゴシック" charset="0"/>
              </a:rPr>
              <a:t>Tot de "</a:t>
            </a:r>
            <a:r>
              <a:rPr lang="nl-NL" sz="1400" u="sng" dirty="0">
                <a:latin typeface="Tahoma" charset="0"/>
                <a:ea typeface="ＭＳ Ｐゴシック" charset="0"/>
                <a:cs typeface="ＭＳ Ｐゴシック" charset="0"/>
              </a:rPr>
              <a:t>harde instrumenten</a:t>
            </a:r>
            <a:r>
              <a:rPr lang="nl-NL" sz="1400" dirty="0">
                <a:latin typeface="Tahoma" charset="0"/>
                <a:ea typeface="ＭＳ Ｐゴシック" charset="0"/>
                <a:cs typeface="ＭＳ Ｐゴシック" charset="0"/>
              </a:rPr>
              <a:t>" behoorden onder meer de schalmei, de zink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l-NL" sz="1400" dirty="0">
                <a:latin typeface="Tahoma" charset="0"/>
                <a:ea typeface="ＭＳ Ｐゴシック" charset="0"/>
                <a:cs typeface="ＭＳ Ｐゴシック" charset="0"/>
              </a:rPr>
              <a:t>	en de trompetten, trommel en doedelzak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nl-NL" sz="1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https://www.youtube.com/watch?v=6UxtRLC7rsM&amp;feature=related</a:t>
            </a:r>
            <a:endParaRPr lang="en-US" sz="1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l-NL" sz="1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3491" name="Picture 5" descr="instrumente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565400"/>
            <a:ext cx="23399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49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Zw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37</TotalTime>
  <Words>279</Words>
  <Application>Microsoft Macintosh PowerPoint</Application>
  <PresentationFormat>Diavoorstelling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Zwart</vt:lpstr>
      <vt:lpstr>Muziek buiten de kerk</vt:lpstr>
      <vt:lpstr>Wat voor een soort muziek?</vt:lpstr>
      <vt:lpstr>Volksliederen</vt:lpstr>
      <vt:lpstr>Vaganten: de dolende schare uit de Middeleeuwen</vt:lpstr>
      <vt:lpstr>Gezocht om hun kunst en hun wandaden</vt:lpstr>
      <vt:lpstr>De volksmuziek van de speellieden</vt:lpstr>
      <vt:lpstr>Doedelzak en draailier</vt:lpstr>
      <vt:lpstr>Echte afwijzing?</vt:lpstr>
      <vt:lpstr>Instrumentale muziek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ATC</dc:creator>
  <cp:lastModifiedBy>ATC</cp:lastModifiedBy>
  <cp:revision>17</cp:revision>
  <dcterms:created xsi:type="dcterms:W3CDTF">2016-09-30T12:23:25Z</dcterms:created>
  <dcterms:modified xsi:type="dcterms:W3CDTF">2016-09-30T13:01:02Z</dcterms:modified>
</cp:coreProperties>
</file>